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</p:sldIdLst>
  <p:sldSz cx="9144000" cy="6858000" type="screen4x3"/>
  <p:notesSz cx="6769100" cy="9906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336" y="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viewProps" Target="viewProps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tableStyles" Target="tableStyles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051A-E46F-4B0C-B23E-30D6FB913316}" type="datetimeFigureOut">
              <a:rPr lang="en-US" smtClean="0"/>
              <a:t>8/10/2016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43BFC-D664-4205-A19D-E6310A09C0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48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65051A-E46F-4B0C-B23E-30D6FB913316}" type="datetimeFigureOut">
              <a:rPr lang="en-US" smtClean="0"/>
              <a:t>8/10/2016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B43BFC-D664-4205-A19D-E6310A09C0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993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1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647722"/>
      </p:ext>
    </p:extLst>
  </p:cSld>
  <p:clrMapOvr>
    <a:masterClrMapping/>
  </p:clrMapOvr>
  <p:transition>
    <p:pull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832059"/>
      </p:ext>
    </p:extLst>
  </p:cSld>
  <p:clrMapOvr>
    <a:masterClrMapping/>
  </p:clrMapOvr>
  <p:transition>
    <p:cover dir="ru"/>
  </p:transition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135020"/>
      </p:ext>
    </p:extLst>
  </p:cSld>
  <p:clrMapOvr>
    <a:masterClrMapping/>
  </p:clrMapOvr>
  <p:transition>
    <p:cover dir="ru"/>
  </p:transition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02619"/>
      </p:ext>
    </p:extLst>
  </p:cSld>
  <p:clrMapOvr>
    <a:masterClrMapping/>
  </p:clrMapOvr>
  <p:transition>
    <p:newsflash/>
  </p:transition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672590"/>
      </p:ext>
    </p:extLst>
  </p:cSld>
  <p:clrMapOvr>
    <a:masterClrMapping/>
  </p:clrMapOvr>
  <p:transition>
    <p:cover dir="ru"/>
  </p:transition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 eaLnBrk="1" fontAlgn="auto" hangingPunct="1">
              <a:spcAft>
                <a:spcPts val="0"/>
              </a:spcAft>
              <a:defRPr/>
            </a:pPr>
            <a:r>
              <a:rPr lang="fa-IR" sz="40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Mitra" pitchFamily="2" charset="-78"/>
              </a:rPr>
              <a:t>منابع</a:t>
            </a:r>
            <a:endParaRPr lang="en-US" sz="4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373017"/>
      </p:ext>
    </p:extLst>
  </p:cSld>
  <p:clrMapOvr>
    <a:masterClrMapping/>
  </p:clrMapOvr>
  <p:transition>
    <p:cover dir="ru"/>
  </p:transition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 eaLnBrk="1" fontAlgn="auto" hangingPunct="1">
              <a:spcAft>
                <a:spcPts val="0"/>
              </a:spcAft>
              <a:defRPr/>
            </a:pPr>
            <a:r>
              <a:rPr lang="fa-IR" sz="6000" cap="all" spc="-150" normalizeH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خدایا چنان کن سرانجام کار</a:t>
            </a:r>
            <a:br>
              <a:rPr lang="fa-IR" sz="6000" cap="all" spc="-150" normalizeH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</a:br>
            <a:r>
              <a:rPr lang="fa-IR" sz="6000" cap="all" spc="-150" normalizeH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                توخشنود باشی و ما رستگار</a:t>
            </a:r>
            <a:endParaRPr lang="fa-IR" sz="6000" dirty="0">
              <a:cs typeface="B Titr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732695"/>
      </p:ext>
    </p:extLst>
  </p:cSld>
  <p:clrMapOvr>
    <a:masterClrMapping/>
  </p:clrMapOvr>
  <p:transition>
    <p:randomBar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747120"/>
      </p:ext>
    </p:extLst>
  </p:cSld>
  <p:clrMapOvr>
    <a:masterClrMapping/>
  </p:clrMapOvr>
  <p:transition>
    <p:cover dir="r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279673"/>
      </p:ext>
    </p:extLst>
  </p:cSld>
  <p:clrMapOvr>
    <a:masterClrMapping/>
  </p:clrMapOvr>
  <p:transition>
    <p:cover dir="r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695953"/>
      </p:ext>
    </p:extLst>
  </p:cSld>
  <p:clrMapOvr>
    <a:masterClrMapping/>
  </p:clrMapOvr>
  <p:transition>
    <p:cover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292806"/>
      </p:ext>
    </p:extLst>
  </p:cSld>
  <p:clrMapOvr>
    <a:masterClrMapping/>
  </p:clrMapOvr>
  <p:transition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2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fa-IR" sz="32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Mitra" pitchFamily="2" charset="-78"/>
              </a:rPr>
              <a:t>جدول شماره (2): احصاء </a:t>
            </a:r>
            <a:r>
              <a:rPr lang="fa-IR" sz="3200" b="1" u="sng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Mitra" pitchFamily="2" charset="-78"/>
              </a:rPr>
              <a:t>كليه </a:t>
            </a:r>
            <a:r>
              <a:rPr lang="fa-IR" sz="32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Mitra" pitchFamily="2" charset="-78"/>
              </a:rPr>
              <a:t>طرح ها و پروژه هاي بزرگ</a:t>
            </a:r>
            <a:br>
              <a:rPr lang="fa-IR" sz="32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Mitra" pitchFamily="2" charset="-78"/>
              </a:rPr>
            </a:br>
            <a:r>
              <a:rPr lang="fa-IR" sz="3200" b="1" u="sng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Mitra" pitchFamily="2" charset="-78"/>
              </a:rPr>
              <a:t>(به تفكيك دولتي و غير دولتي)</a:t>
            </a:r>
            <a:endParaRPr lang="fa-IR" sz="3200" b="1" u="sng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685714"/>
      </p:ext>
    </p:extLst>
  </p:cSld>
  <p:clrMapOvr>
    <a:masterClrMapping/>
  </p:clrMapOvr>
  <p:transition>
    <p:cover dir="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315570"/>
      </p:ext>
    </p:extLst>
  </p:cSld>
  <p:clrMapOvr>
    <a:masterClrMapping/>
  </p:clrMapOvr>
  <p:transition>
    <p:cover dir="r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960621"/>
      </p:ext>
    </p:extLst>
  </p:cSld>
  <p:clrMapOvr>
    <a:masterClrMapping/>
  </p:clrMapOvr>
  <p:transition>
    <p:cover dir="r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297439"/>
      </p:ext>
    </p:extLst>
  </p:cSld>
  <p:clrMapOvr>
    <a:masterClrMapping/>
  </p:clrMapOvr>
  <p:transition>
    <p:cover dir="r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599218"/>
      </p:ext>
    </p:extLst>
  </p:cSld>
  <p:clrMapOvr>
    <a:masterClrMapping/>
  </p:clrMapOvr>
  <p:transition>
    <p:cover dir="r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 eaLnBrk="1" fontAlgn="auto" hangingPunct="1">
              <a:spcAft>
                <a:spcPts val="0"/>
              </a:spcAft>
              <a:defRPr/>
            </a:pPr>
            <a:r>
              <a:rPr lang="fa-IR" sz="4200" smtClean="0">
                <a:solidFill>
                  <a:srgbClr val="4DE1EA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B Titr" pitchFamily="2" charset="-78"/>
              </a:rPr>
              <a:t>حسابرسي </a:t>
            </a:r>
            <a:r>
              <a:rPr lang="ar-SA" sz="4200" smtClean="0">
                <a:solidFill>
                  <a:srgbClr val="4DE1EA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B Titr" pitchFamily="2" charset="-78"/>
              </a:rPr>
              <a:t>حصول اطمينان ازكاهش </a:t>
            </a:r>
            <a:r>
              <a:rPr lang="fa-IR" sz="4200" smtClean="0">
                <a:solidFill>
                  <a:srgbClr val="4DE1EA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B Titr" pitchFamily="2" charset="-78"/>
              </a:rPr>
              <a:t/>
            </a:r>
            <a:br>
              <a:rPr lang="fa-IR" sz="4200" smtClean="0">
                <a:solidFill>
                  <a:srgbClr val="4DE1EA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B Titr" pitchFamily="2" charset="-78"/>
              </a:rPr>
            </a:br>
            <a:r>
              <a:rPr lang="ar-SA" sz="4200" smtClean="0">
                <a:solidFill>
                  <a:srgbClr val="4DE1EA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B Titr" pitchFamily="2" charset="-78"/>
              </a:rPr>
              <a:t>عوامل آلوده كننده و مخرب محيط زيست</a:t>
            </a:r>
            <a:r>
              <a:rPr lang="fa-IR" sz="4200" smtClean="0">
                <a:solidFill>
                  <a:srgbClr val="4DE1EA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B Titr" pitchFamily="2" charset="-78"/>
              </a:rPr>
              <a:t/>
            </a:r>
            <a:br>
              <a:rPr lang="fa-IR" sz="4200" smtClean="0">
                <a:solidFill>
                  <a:srgbClr val="4DE1EA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B Titr" pitchFamily="2" charset="-78"/>
              </a:rPr>
            </a:br>
            <a:r>
              <a:rPr lang="ar-SA" sz="4000" smtClean="0">
                <a:solidFill>
                  <a:srgbClr val="4DE1EA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B Titr" pitchFamily="2" charset="-78"/>
              </a:rPr>
              <a:t> </a:t>
            </a:r>
            <a:r>
              <a:rPr lang="ar-SA" sz="2400" smtClean="0">
                <a:solidFill>
                  <a:srgbClr val="4DE1EA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B Titr" pitchFamily="2" charset="-78"/>
              </a:rPr>
              <a:t>كليه واحدهاي بزرگ توليدي،صنعتي،عمراني،خدماتي و زيربنايي</a:t>
            </a:r>
            <a:endParaRPr lang="en-US" sz="2400" dirty="0" smtClean="0">
              <a:solidFill>
                <a:srgbClr val="4DE1EA"/>
              </a:solidFill>
              <a:effectLst>
                <a:outerShdw blurRad="38100" dist="38100" dir="2700000" algn="tl">
                  <a:srgbClr val="FFFFFF"/>
                </a:outerShdw>
              </a:effectLst>
              <a:cs typeface="B Titr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475331"/>
      </p:ext>
    </p:extLst>
  </p:cSld>
  <p:clrMapOvr>
    <a:masterClrMapping/>
  </p:clrMapOvr>
  <p:transition spd="slow">
    <p:pull dir="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197060"/>
      </p:ext>
    </p:extLst>
  </p:cSld>
  <p:clrMapOvr>
    <a:masterClrMapping/>
  </p:clrMapOvr>
  <p:transition>
    <p:cover dir="r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28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Mitra" pitchFamily="2" charset="-78"/>
              </a:rPr>
              <a:t>رئوس و سرفصل گزارشات ارزيابي اجمالي طرحها و پروژه های مشمول ارزیابی زیست محیطی</a:t>
            </a:r>
            <a:endParaRPr lang="en-US" sz="28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278836"/>
      </p:ext>
    </p:extLst>
  </p:cSld>
  <p:clrMapOvr>
    <a:masterClrMapping/>
  </p:clrMapOvr>
  <p:transition>
    <p:push dir="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28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Mitra" pitchFamily="2" charset="-78"/>
              </a:rPr>
              <a:t>رئوس و سرفصل گزارشات ارزيابي اجمالي طرحها و پروژه های مشمول ارزیابی زیست محیطی</a:t>
            </a:r>
            <a:endParaRPr lang="en-US" sz="28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978909"/>
      </p:ext>
    </p:extLst>
  </p:cSld>
  <p:clrMapOvr>
    <a:masterClrMapping/>
  </p:clrMapOvr>
  <p:transition>
    <p:push dir="d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28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Mitra" pitchFamily="2" charset="-78"/>
              </a:rPr>
              <a:t>رئوس و سرفصل گزارشات ارزيابي اجمالي طرحها و پروژه های مشمول ارزیابی زیست محیطی</a:t>
            </a:r>
            <a:endParaRPr lang="en-US" sz="28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820773"/>
      </p:ext>
    </p:extLst>
  </p:cSld>
  <p:clrMapOvr>
    <a:masterClrMapping/>
  </p:clrMapOvr>
  <p:transition>
    <p:push dir="d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578278"/>
      </p:ext>
    </p:extLst>
  </p:cSld>
  <p:clrMapOvr>
    <a:masterClrMapping/>
  </p:clrMapOvr>
  <p:transition>
    <p:cover dir="r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32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Mitra" pitchFamily="2" charset="-78"/>
              </a:rPr>
              <a:t>تبصره ذیل ماده (2) </a:t>
            </a:r>
            <a:r>
              <a:rPr lang="fa-IR" sz="24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Mitra" pitchFamily="2" charset="-78"/>
              </a:rPr>
              <a:t>تصويب نامه شورای عالی حفاظت محیط زیست </a:t>
            </a:r>
            <a:br>
              <a:rPr lang="fa-IR" sz="24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Mitra" pitchFamily="2" charset="-78"/>
              </a:rPr>
            </a:br>
            <a:r>
              <a:rPr lang="fa-IR" sz="16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Mitra" pitchFamily="2" charset="-78"/>
              </a:rPr>
              <a:t>شماره 144479/ ت45880هـ </a:t>
            </a:r>
            <a:r>
              <a:rPr lang="fa-IR" sz="16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Mitra" pitchFamily="2" charset="-78"/>
              </a:rPr>
              <a:t>موضوع طرح ها و پروژه های مشمول انجام مطالعات ارزیابی زیست محیطی</a:t>
            </a:r>
            <a:endParaRPr lang="fa-IR" sz="20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936078"/>
      </p:ext>
    </p:extLst>
  </p:cSld>
  <p:clrMapOvr>
    <a:masterClrMapping/>
  </p:clrMapOvr>
  <p:transition>
    <p:cover dir="r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803188"/>
      </p:ext>
    </p:extLst>
  </p:cSld>
  <p:clrMapOvr>
    <a:masterClrMapping/>
  </p:clrMapOvr>
  <p:transition>
    <p:cover dir="r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306015"/>
      </p:ext>
    </p:extLst>
  </p:cSld>
  <p:clrMapOvr>
    <a:masterClrMapping/>
  </p:clrMapOvr>
  <p:transition>
    <p:cover dir="r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531142"/>
      </p:ext>
    </p:extLst>
  </p:cSld>
  <p:clrMapOvr>
    <a:masterClrMapping/>
  </p:clrMapOvr>
  <p:transition>
    <p:cover dir="r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989452"/>
      </p:ext>
    </p:extLst>
  </p:cSld>
  <p:clrMapOvr>
    <a:masterClrMapping/>
  </p:clrMapOvr>
  <p:transition>
    <p:cover dir="r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929720"/>
      </p:ext>
    </p:extLst>
  </p:cSld>
  <p:clrMapOvr>
    <a:masterClrMapping/>
  </p:clrMapOvr>
  <p:transition>
    <p:rand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32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Mitra" pitchFamily="2" charset="-78"/>
              </a:rPr>
              <a:t>ادامه ماده (2)</a:t>
            </a:r>
            <a:r>
              <a:rPr lang="fa-IR" sz="320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Mitra" pitchFamily="2" charset="-78"/>
              </a:rPr>
              <a:t> </a:t>
            </a:r>
            <a:r>
              <a:rPr lang="fa-IR" sz="16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Mitra" pitchFamily="2" charset="-78"/>
              </a:rPr>
              <a:t>آیین نامه ارزیابی اثرات زیست محیطی طرح ها و پروژه های بزرگ و تبصره های ذيل </a:t>
            </a:r>
            <a:endParaRPr lang="fa-IR" sz="16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952787"/>
      </p:ext>
    </p:extLst>
  </p:cSld>
  <p:clrMapOvr>
    <a:masterClrMapping/>
  </p:clrMapOvr>
  <p:transition>
    <p:cover dir="r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476919"/>
      </p:ext>
    </p:extLst>
  </p:cSld>
  <p:clrMapOvr>
    <a:masterClrMapping/>
  </p:clrMapOvr>
  <p:transition>
    <p:cover dir="r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001547"/>
      </p:ext>
    </p:extLst>
  </p:cSld>
  <p:clrMapOvr>
    <a:masterClrMapping/>
  </p:clrMapOvr>
  <p:transition>
    <p:cover dir="r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32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Mitra" pitchFamily="2" charset="-78"/>
              </a:rPr>
              <a:t>ادامه ماده (2)</a:t>
            </a:r>
            <a:r>
              <a:rPr lang="fa-IR" sz="320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Mitra" pitchFamily="2" charset="-78"/>
              </a:rPr>
              <a:t> </a:t>
            </a:r>
            <a:r>
              <a:rPr lang="fa-IR" sz="16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Mitra" pitchFamily="2" charset="-78"/>
              </a:rPr>
              <a:t>آیین نامه ارزیابی اثرات زیست محیطی طرح ها و پروژه های بزرگ و تبصره های ذيل </a:t>
            </a:r>
            <a:endParaRPr lang="fa-IR" sz="16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328224"/>
      </p:ext>
    </p:extLst>
  </p:cSld>
  <p:clrMapOvr>
    <a:masterClrMapping/>
  </p:clrMapOvr>
  <p:transition>
    <p:cover dir="r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548923"/>
      </p:ext>
    </p:extLst>
  </p:cSld>
  <p:clrMapOvr>
    <a:masterClrMapping/>
  </p:clrMapOvr>
  <p:transition>
    <p:cover dir="r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786966"/>
      </p:ext>
    </p:extLst>
  </p:cSld>
  <p:clrMapOvr>
    <a:masterClrMapping/>
  </p:clrMapOvr>
  <p:transition>
    <p:cover dir="r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044965"/>
      </p:ext>
    </p:extLst>
  </p:cSld>
  <p:clrMapOvr>
    <a:masterClrMapping/>
  </p:clrMapOvr>
  <p:transition>
    <p:cover dir="ru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595259"/>
      </p:ext>
    </p:extLst>
  </p:cSld>
  <p:clrMapOvr>
    <a:masterClrMapping/>
  </p:clrMapOvr>
  <p:transition>
    <p:cover dir="ru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479043"/>
      </p:ext>
    </p:extLst>
  </p:cSld>
  <p:clrMapOvr>
    <a:masterClrMapping/>
  </p:clrMapOvr>
  <p:transition>
    <p:cover dir="ru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99303"/>
      </p:ext>
    </p:extLst>
  </p:cSld>
  <p:clrMapOvr>
    <a:masterClrMapping/>
  </p:clrMapOvr>
  <p:transition>
    <p:cover dir="r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096402"/>
      </p:ext>
    </p:extLst>
  </p:cSld>
  <p:clrMapOvr>
    <a:masterClrMapping/>
  </p:clrMapOvr>
  <p:transition>
    <p:cover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32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Mitra" pitchFamily="2" charset="-78"/>
              </a:rPr>
              <a:t>ماده 690 قانون مجازات اسلامي</a:t>
            </a:r>
            <a:r>
              <a:rPr lang="fa-IR" sz="20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Mitra" pitchFamily="2" charset="-78"/>
              </a:rPr>
              <a:t>  </a:t>
            </a:r>
            <a:endParaRPr lang="fa-IR" sz="20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557059"/>
      </p:ext>
    </p:extLst>
  </p:cSld>
  <p:clrMapOvr>
    <a:masterClrMapping/>
  </p:clrMapOvr>
  <p:transition>
    <p:cover dir="ru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457648"/>
      </p:ext>
    </p:extLst>
  </p:cSld>
  <p:clrMapOvr>
    <a:masterClrMapping/>
  </p:clrMapOvr>
  <p:transition>
    <p:cover dir="ru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027114"/>
      </p:ext>
    </p:extLst>
  </p:cSld>
  <p:clrMapOvr>
    <a:masterClrMapping/>
  </p:clrMapOvr>
  <p:transition>
    <p:cover dir="ru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382735"/>
      </p:ext>
    </p:extLst>
  </p:cSld>
  <p:clrMapOvr>
    <a:masterClrMapping/>
  </p:clrMapOvr>
  <p:transition>
    <p:cover dir="ru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417071"/>
      </p:ext>
    </p:extLst>
  </p:cSld>
  <p:clrMapOvr>
    <a:masterClrMapping/>
  </p:clrMapOvr>
  <p:transition>
    <p:newsflash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507358"/>
      </p:ext>
    </p:extLst>
  </p:cSld>
  <p:clrMapOvr>
    <a:masterClrMapping/>
  </p:clrMapOvr>
  <p:transition>
    <p:diamond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442212"/>
      </p:ext>
    </p:extLst>
  </p:cSld>
  <p:clrMapOvr>
    <a:masterClrMapping/>
  </p:clrMapOvr>
  <p:transition>
    <p:cover dir="ru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504908"/>
      </p:ext>
    </p:extLst>
  </p:cSld>
  <p:clrMapOvr>
    <a:masterClrMapping/>
  </p:clrMapOvr>
  <p:transition>
    <p:cover dir="ru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38464"/>
      </p:ext>
    </p:extLst>
  </p:cSld>
  <p:clrMapOvr>
    <a:masterClrMapping/>
  </p:clrMapOvr>
  <p:transition>
    <p:cover dir="ru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919935"/>
      </p:ext>
    </p:extLst>
  </p:cSld>
  <p:clrMapOvr>
    <a:masterClrMapping/>
  </p:clrMapOvr>
  <p:transition>
    <p:cover dir="r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sz="3600" b="1" smtClean="0">
                <a:ln w="11430">
                  <a:solidFill>
                    <a:schemeClr val="accent1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B Titr" pitchFamily="2" charset="-78"/>
              </a:rPr>
              <a:t>اصل پنجاه (50)قانون اساسی</a:t>
            </a:r>
            <a:r>
              <a:rPr lang="fa-IR" sz="3600" b="1" smtClean="0">
                <a:ln w="11430">
                  <a:solidFill>
                    <a:schemeClr val="accent1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B Titr" pitchFamily="2" charset="-78"/>
              </a:rPr>
              <a:t>:</a:t>
            </a:r>
            <a:r>
              <a:rPr lang="ar-SA" b="1" smtClean="0">
                <a:ln w="11430">
                  <a:solidFill>
                    <a:schemeClr val="accent1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fa-IR" b="1" dirty="0">
              <a:ln w="11430">
                <a:solidFill>
                  <a:schemeClr val="accent1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78735"/>
      </p:ext>
    </p:extLst>
  </p:cSld>
  <p:clrMapOvr>
    <a:masterClrMapping/>
  </p:clrMapOvr>
  <p:transition>
    <p:push dir="r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135007"/>
      </p:ext>
    </p:extLst>
  </p:cSld>
  <p:clrMapOvr>
    <a:masterClrMapping/>
  </p:clrMapOvr>
  <p:transition>
    <p:diamond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67828"/>
      </p:ext>
    </p:extLst>
  </p:cSld>
  <p:clrMapOvr>
    <a:masterClrMapping/>
  </p:clrMapOvr>
  <p:transition>
    <p:cover dir="ru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652788"/>
      </p:ext>
    </p:extLst>
  </p:cSld>
  <p:clrMapOvr>
    <a:masterClrMapping/>
  </p:clrMapOvr>
  <p:transition>
    <p:cover dir="ru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193726"/>
      </p:ext>
    </p:extLst>
  </p:cSld>
  <p:clrMapOvr>
    <a:masterClrMapping/>
  </p:clrMapOvr>
  <p:transition>
    <p:cover dir="ru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828780"/>
      </p:ext>
    </p:extLst>
  </p:cSld>
  <p:clrMapOvr>
    <a:masterClrMapping/>
  </p:clrMapOvr>
  <p:transition>
    <p:diamond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516800"/>
      </p:ext>
    </p:extLst>
  </p:cSld>
  <p:clrMapOvr>
    <a:masterClrMapping/>
  </p:clrMapOvr>
  <p:transition>
    <p:cover dir="ru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549725"/>
      </p:ext>
    </p:extLst>
  </p:cSld>
  <p:clrMapOvr>
    <a:masterClrMapping/>
  </p:clrMapOvr>
  <p:transition>
    <p:cover dir="ru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231958"/>
      </p:ext>
    </p:extLst>
  </p:cSld>
  <p:clrMapOvr>
    <a:masterClrMapping/>
  </p:clrMapOvr>
  <p:transition>
    <p:cover dir="ru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370417"/>
      </p:ext>
    </p:extLst>
  </p:cSld>
  <p:clrMapOvr>
    <a:masterClrMapping/>
  </p:clrMapOvr>
  <p:transition>
    <p:newsflash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380645"/>
      </p:ext>
    </p:extLst>
  </p:cSld>
  <p:clrMapOvr>
    <a:masterClrMapping/>
  </p:clrMapOvr>
  <p:transition>
    <p:cover dir="r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646476"/>
      </p:ext>
    </p:extLst>
  </p:cSld>
  <p:clrMapOvr>
    <a:masterClrMapping/>
  </p:clrMapOvr>
  <p:transition>
    <p:newsflash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885058"/>
      </p:ext>
    </p:extLst>
  </p:cSld>
  <p:clrMapOvr>
    <a:masterClrMapping/>
  </p:clrMapOvr>
  <p:transition>
    <p:cover dir="ru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581037"/>
      </p:ext>
    </p:extLst>
  </p:cSld>
  <p:clrMapOvr>
    <a:masterClrMapping/>
  </p:clrMapOvr>
  <p:transition>
    <p:cover dir="ru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769338"/>
      </p:ext>
    </p:extLst>
  </p:cSld>
  <p:clrMapOvr>
    <a:masterClrMapping/>
  </p:clrMapOvr>
  <p:transition>
    <p:cover dir="ru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228953"/>
      </p:ext>
    </p:extLst>
  </p:cSld>
  <p:clrMapOvr>
    <a:masterClrMapping/>
  </p:clrMapOvr>
  <p:transition>
    <p:cover dir="ru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311812"/>
      </p:ext>
    </p:extLst>
  </p:cSld>
  <p:clrMapOvr>
    <a:masterClrMapping/>
  </p:clrMapOvr>
  <p:transition>
    <p:cover dir="ru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817322"/>
      </p:ext>
    </p:extLst>
  </p:cSld>
  <p:clrMapOvr>
    <a:masterClrMapping/>
  </p:clrMapOvr>
  <p:transition>
    <p:cover dir="ru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315496"/>
      </p:ext>
    </p:extLst>
  </p:cSld>
  <p:clrMapOvr>
    <a:masterClrMapping/>
  </p:clrMapOvr>
  <p:transition>
    <p:cover dir="ru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295442"/>
      </p:ext>
    </p:extLst>
  </p:cSld>
  <p:clrMapOvr>
    <a:masterClrMapping/>
  </p:clrMapOvr>
  <p:transition>
    <p:cover dir="ru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605153"/>
      </p:ext>
    </p:extLst>
  </p:cSld>
  <p:clrMapOvr>
    <a:masterClrMapping/>
  </p:clrMapOvr>
  <p:transition>
    <p:cover dir="ru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056322"/>
      </p:ext>
    </p:extLst>
  </p:cSld>
  <p:clrMapOvr>
    <a:masterClrMapping/>
  </p:clrMapOvr>
  <p:transition>
    <p:cover dir="r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2301"/>
      </p:ext>
    </p:extLst>
  </p:cSld>
  <p:clrMapOvr>
    <a:masterClrMapping/>
  </p:clrMapOvr>
  <p:transition>
    <p:cover dir="ru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148581"/>
      </p:ext>
    </p:extLst>
  </p:cSld>
  <p:clrMapOvr>
    <a:masterClrMapping/>
  </p:clrMapOvr>
  <p:transition>
    <p:cover dir="ru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446830"/>
      </p:ext>
    </p:extLst>
  </p:cSld>
  <p:clrMapOvr>
    <a:masterClrMapping/>
  </p:clrMapOvr>
  <p:transition>
    <p:cover dir="ru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488661"/>
      </p:ext>
    </p:extLst>
  </p:cSld>
  <p:clrMapOvr>
    <a:masterClrMapping/>
  </p:clrMapOvr>
  <p:transition>
    <p:push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102800"/>
      </p:ext>
    </p:extLst>
  </p:cSld>
  <p:clrMapOvr>
    <a:masterClrMapping/>
  </p:clrMapOvr>
  <p:transition>
    <p:push dir="r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680193"/>
      </p:ext>
    </p:extLst>
  </p:cSld>
  <p:clrMapOvr>
    <a:masterClrMapping/>
  </p:clrMapOvr>
  <p:transition>
    <p:push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127121"/>
      </p:ext>
    </p:extLst>
  </p:cSld>
  <p:clrMapOvr>
    <a:masterClrMapping/>
  </p:clrMapOvr>
  <p:transition>
    <p:push dir="r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469798"/>
      </p:ext>
    </p:extLst>
  </p:cSld>
  <p:clrMapOvr>
    <a:masterClrMapping/>
  </p:clrMapOvr>
  <p:transition>
    <p:push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227566"/>
      </p:ext>
    </p:extLst>
  </p:cSld>
  <p:clrMapOvr>
    <a:masterClrMapping/>
  </p:clrMapOvr>
  <p:transition>
    <p:cover dir="ru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113706"/>
      </p:ext>
    </p:extLst>
  </p:cSld>
  <p:clrMapOvr>
    <a:masterClrMapping/>
  </p:clrMapOvr>
  <p:transition>
    <p:cover dir="ru"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031958"/>
      </p:ext>
    </p:extLst>
  </p:cSld>
  <p:clrMapOvr>
    <a:masterClrMapping/>
  </p:clrMapOvr>
  <p:transition>
    <p:newsfla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335907"/>
      </p:ext>
    </p:extLst>
  </p:cSld>
  <p:clrMapOvr>
    <a:masterClrMapping/>
  </p:clrMapOvr>
  <p:transition>
    <p:cover dir="ru"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994185"/>
      </p:ext>
    </p:extLst>
  </p:cSld>
  <p:clrMapOvr>
    <a:masterClrMapping/>
  </p:clrMapOvr>
  <p:transition>
    <p:cover dir="ru"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949070"/>
      </p:ext>
    </p:extLst>
  </p:cSld>
  <p:clrMapOvr>
    <a:masterClrMapping/>
  </p:clrMapOvr>
  <p:transition>
    <p:cover dir="ru"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443302"/>
      </p:ext>
    </p:extLst>
  </p:cSld>
  <p:clrMapOvr>
    <a:masterClrMapping/>
  </p:clrMapOvr>
  <p:transition>
    <p:cover dir="ru"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143400"/>
      </p:ext>
    </p:extLst>
  </p:cSld>
  <p:clrMapOvr>
    <a:masterClrMapping/>
  </p:clrMapOvr>
  <p:transition>
    <p:cover dir="d"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566721"/>
      </p:ext>
    </p:extLst>
  </p:cSld>
  <p:clrMapOvr>
    <a:masterClrMapping/>
  </p:clrMapOvr>
  <p:transition>
    <p:push dir="u"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706"/>
      </p:ext>
    </p:extLst>
  </p:cSld>
  <p:clrMapOvr>
    <a:masterClrMapping/>
  </p:clrMapOvr>
  <p:transition>
    <p:cover dir="d"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020872"/>
      </p:ext>
    </p:extLst>
  </p:cSld>
  <p:clrMapOvr>
    <a:masterClrMapping/>
  </p:clrMapOvr>
  <p:transition>
    <p:push dir="u"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3200" b="1" spc="-10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Mitra" pitchFamily="2" charset="-78"/>
              </a:rPr>
              <a:t>ضوابط و معيارهاي استقرار واحدها و فعاليتهاي صنعتي و توليدي</a:t>
            </a:r>
            <a:r>
              <a:rPr lang="fa-IR" sz="32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Mitra" pitchFamily="2" charset="-78"/>
              </a:rPr>
              <a:t/>
            </a:r>
            <a:br>
              <a:rPr lang="fa-IR" sz="32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Mitra" pitchFamily="2" charset="-78"/>
              </a:rPr>
            </a:br>
            <a:r>
              <a:rPr lang="fa-IR" sz="20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Mitra" pitchFamily="2" charset="-78"/>
              </a:rPr>
              <a:t>تصويب نامه شماره 78946</a:t>
            </a:r>
            <a:r>
              <a:rPr lang="fa-IR" sz="20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Mitra" pitchFamily="2" charset="-78"/>
              </a:rPr>
              <a:t>/ ت39127هـ  مورخ 1390/4/15</a:t>
            </a:r>
            <a:endParaRPr lang="fa-IR" sz="20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816773"/>
      </p:ext>
    </p:extLst>
  </p:cSld>
  <p:clrMapOvr>
    <a:masterClrMapping/>
  </p:clrMapOvr>
  <p:transition>
    <p:cover dir="ru"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647252"/>
      </p:ext>
    </p:extLst>
  </p:cSld>
  <p:clrMapOvr>
    <a:masterClrMapping/>
  </p:clrMapOvr>
  <p:transition>
    <p:cover dir="ru"/>
  </p:transition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912506"/>
      </p:ext>
    </p:extLst>
  </p:cSld>
  <p:clrMapOvr>
    <a:masterClrMapping/>
  </p:clrMapOvr>
  <p:transition>
    <p:cover dir="r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012805"/>
      </p:ext>
    </p:extLst>
  </p:cSld>
  <p:clrMapOvr>
    <a:masterClrMapping/>
  </p:clrMapOvr>
  <p:transition>
    <p:newsflash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433100"/>
      </p:ext>
    </p:extLst>
  </p:cSld>
  <p:clrMapOvr>
    <a:masterClrMapping/>
  </p:clrMapOvr>
  <p:transition>
    <p:cover dir="ru"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766529"/>
      </p:ext>
    </p:extLst>
  </p:cSld>
  <p:clrMapOvr>
    <a:masterClrMapping/>
  </p:clrMapOvr>
  <p:transition>
    <p:cover dir="ru"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809915"/>
      </p:ext>
    </p:extLst>
  </p:cSld>
  <p:clrMapOvr>
    <a:masterClrMapping/>
  </p:clrMapOvr>
  <p:transition>
    <p:cover dir="ru"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640431"/>
      </p:ext>
    </p:extLst>
  </p:cSld>
  <p:clrMapOvr>
    <a:masterClrMapping/>
  </p:clrMapOvr>
  <p:transition>
    <p:cover dir="ru"/>
  </p:transition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282919"/>
      </p:ext>
    </p:extLst>
  </p:cSld>
  <p:clrMapOvr>
    <a:masterClrMapping/>
  </p:clrMapOvr>
  <p:transition>
    <p:cover dir="ru"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561932"/>
      </p:ext>
    </p:extLst>
  </p:cSld>
  <p:clrMapOvr>
    <a:masterClrMapping/>
  </p:clrMapOvr>
  <p:transition>
    <p:cover dir="ru"/>
  </p:transition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089378"/>
      </p:ext>
    </p:extLst>
  </p:cSld>
  <p:clrMapOvr>
    <a:masterClrMapping/>
  </p:clrMapOvr>
  <p:transition>
    <p:cover dir="ru"/>
  </p:transition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20270"/>
      </p:ext>
    </p:extLst>
  </p:cSld>
  <p:clrMapOvr>
    <a:masterClrMapping/>
  </p:clrMapOvr>
  <p:transition>
    <p:cover dir="ru"/>
  </p:transition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362852"/>
      </p:ext>
    </p:extLst>
  </p:cSld>
  <p:clrMapOvr>
    <a:masterClrMapping/>
  </p:clrMapOvr>
  <p:transition>
    <p:cover dir="ru"/>
  </p:transition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578929"/>
      </p:ext>
    </p:extLst>
  </p:cSld>
  <p:clrMapOvr>
    <a:masterClrMapping/>
  </p:clrMapOvr>
  <p:transition>
    <p:cover dir="ru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142</Words>
  <Application>Microsoft Office PowerPoint</Application>
  <PresentationFormat>On-screen Show (4:3)</PresentationFormat>
  <Paragraphs>13</Paragraphs>
  <Slides>104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104</vt:i4>
      </vt:variant>
    </vt:vector>
  </HeadingPairs>
  <TitlesOfParts>
    <vt:vector size="105" baseType="lpstr">
      <vt:lpstr>Office Theme</vt:lpstr>
      <vt:lpstr>PowerPoint Presentation</vt:lpstr>
      <vt:lpstr>حسابرسي حصول اطمينان ازكاهش  عوامل آلوده كننده و مخرب محيط زيست  كليه واحدهاي بزرگ توليدي،صنعتي،عمراني،خدماتي و زيربنايي</vt:lpstr>
      <vt:lpstr>PowerPoint Presentation</vt:lpstr>
      <vt:lpstr>PowerPoint Presentation</vt:lpstr>
      <vt:lpstr>اصل پنجاه (50)قانون اساسی: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جدول شماره (2): احصاء كليه طرح ها و پروژه هاي بزرگ (به تفكيك دولتي و غير دولتي)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رئوس و سرفصل گزارشات ارزيابي اجمالي طرحها و پروژه های مشمول ارزیابی زیست محیطی</vt:lpstr>
      <vt:lpstr>رئوس و سرفصل گزارشات ارزيابي اجمالي طرحها و پروژه های مشمول ارزیابی زیست محیطی</vt:lpstr>
      <vt:lpstr>رئوس و سرفصل گزارشات ارزيابي اجمالي طرحها و پروژه های مشمول ارزیابی زیست محیطی</vt:lpstr>
      <vt:lpstr>PowerPoint Presentation</vt:lpstr>
      <vt:lpstr>تبصره ذیل ماده (2) تصويب نامه شورای عالی حفاظت محیط زیست  شماره 144479/ ت45880هـ موضوع طرح ها و پروژه های مشمول انجام مطالعات ارزیابی زیست محیطی</vt:lpstr>
      <vt:lpstr>PowerPoint Presentation</vt:lpstr>
      <vt:lpstr>PowerPoint Presentation</vt:lpstr>
      <vt:lpstr>PowerPoint Presentation</vt:lpstr>
      <vt:lpstr>PowerPoint Presentation</vt:lpstr>
      <vt:lpstr>ادامه ماده (2) آیین نامه ارزیابی اثرات زیست محیطی طرح ها و پروژه های بزرگ و تبصره های ذيل </vt:lpstr>
      <vt:lpstr>PowerPoint Presentation</vt:lpstr>
      <vt:lpstr>PowerPoint Presentation</vt:lpstr>
      <vt:lpstr>ادامه ماده (2) آیین نامه ارزیابی اثرات زیست محیطی طرح ها و پروژه های بزرگ و تبصره های ذيل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ماده 690 قانون مجازات اسلامي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ضوابط و معيارهاي استقرار واحدها و فعاليتهاي صنعتي و توليدي تصويب نامه شماره 78946/ ت39127هـ  مورخ 1390/4/15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منابع</vt:lpstr>
      <vt:lpstr>خدایا چنان کن سرانجام کار                 توخشنود باشی و ما رستگار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MBGH</dc:creator>
  <cp:lastModifiedBy>lalehghani</cp:lastModifiedBy>
  <cp:revision>3</cp:revision>
  <dcterms:created xsi:type="dcterms:W3CDTF">2013-01-18T20:37:05Z</dcterms:created>
  <dcterms:modified xsi:type="dcterms:W3CDTF">2016-08-10T12:07:54Z</dcterms:modified>
</cp:coreProperties>
</file>